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Cormorant Garamond Bold Italics" charset="1" panose="00000800000000000000"/>
      <p:regular r:id="rId34"/>
    </p:embeddedFont>
    <p:embeddedFont>
      <p:font typeface="Quicksand" charset="1" panose="00000000000000000000"/>
      <p:regular r:id="rId35"/>
    </p:embeddedFont>
    <p:embeddedFont>
      <p:font typeface="Quicksand Bold" charset="1" panose="00000000000000000000"/>
      <p:regular r:id="rId36"/>
    </p:embeddedFont>
    <p:embeddedFont>
      <p:font typeface="Times New Roman Bold" charset="1" panose="020308020704050203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12566" y="1568271"/>
            <a:ext cx="16662868" cy="284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3"/>
              </a:lnSpc>
            </a:pPr>
            <a:r>
              <a:rPr lang="en-US" b="true" sz="1057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Real-Time Intelligent Surveillance System Using YOLO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7771" y="7141594"/>
            <a:ext cx="5633398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Student Name: NAVEEN V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Roll No : 2023179007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MCA-SS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10671" y="7141594"/>
            <a:ext cx="5633398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Guide Name: Dr. S. Sridhar</a:t>
            </a:r>
          </a:p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Designation: Professor</a:t>
            </a:r>
          </a:p>
          <a:p>
            <a:pPr algn="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Department of IST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Lucas-Kanade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0549" y="1972309"/>
            <a:ext cx="15926533" cy="726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Optical Flow Estimation: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Optical flow refers to the pattern of apparent motion of objects or features between consecutive frames in a video, caused by the relative movement of the camera and scene.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Lucas-Kanade Method: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Lucas-Kanade optical flow algorithm estimates the motion of selected feature points (like corners) by assuming small, consistent motion within a local window. It solves a set of equations to find displacement vectors for each feature.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Used for Fine-Grained Tracking: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When combined with Shi-Tomasi corners, it provides a reliable and computationally efficient method to track feature points across frames, enabling accurate motion estimation and object trajectory analysis.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590196" y="4238941"/>
            <a:ext cx="9952580" cy="150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59"/>
              </a:lnSpc>
              <a:spcBef>
                <a:spcPct val="0"/>
              </a:spcBef>
            </a:pPr>
            <a:r>
              <a:rPr lang="en-US" b="true" sz="7899">
                <a:solidFill>
                  <a:srgbClr val="0F46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IMPLEMENTATION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708036" y="92964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18759" y="2686050"/>
            <a:ext cx="11301259" cy="5876655"/>
          </a:xfrm>
          <a:custGeom>
            <a:avLst/>
            <a:gdLst/>
            <a:ahLst/>
            <a:cxnLst/>
            <a:rect r="r" b="b" t="t" l="l"/>
            <a:pathLst>
              <a:path h="5876655" w="11301259">
                <a:moveTo>
                  <a:pt x="0" y="0"/>
                </a:moveTo>
                <a:lnTo>
                  <a:pt x="11301259" y="0"/>
                </a:lnTo>
                <a:lnTo>
                  <a:pt x="11301259" y="5876655"/>
                </a:lnTo>
                <a:lnTo>
                  <a:pt x="0" y="5876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Module 1 - Speed Estimation: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0549" y="2167255"/>
            <a:ext cx="15926533" cy="71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2599" b="true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Understanding Image Magnification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85470" y="8953500"/>
            <a:ext cx="74581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3: Visual Representation of Image Magnification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20018" y="4548052"/>
            <a:ext cx="6393224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the object is closer, it appears larger in the image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the object is farther, it appears smaller in the image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52866" y="2383681"/>
            <a:ext cx="7750981" cy="3254229"/>
          </a:xfrm>
          <a:custGeom>
            <a:avLst/>
            <a:gdLst/>
            <a:ahLst/>
            <a:cxnLst/>
            <a:rect r="r" b="b" t="t" l="l"/>
            <a:pathLst>
              <a:path h="3254229" w="7750981">
                <a:moveTo>
                  <a:pt x="0" y="0"/>
                </a:moveTo>
                <a:lnTo>
                  <a:pt x="7750981" y="0"/>
                </a:lnTo>
                <a:lnTo>
                  <a:pt x="7750981" y="3254228"/>
                </a:lnTo>
                <a:lnTo>
                  <a:pt x="0" y="3254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381" y="6205665"/>
            <a:ext cx="7573950" cy="3573958"/>
          </a:xfrm>
          <a:custGeom>
            <a:avLst/>
            <a:gdLst/>
            <a:ahLst/>
            <a:cxnLst/>
            <a:rect r="r" b="b" t="t" l="l"/>
            <a:pathLst>
              <a:path h="3573958" w="7573950">
                <a:moveTo>
                  <a:pt x="0" y="0"/>
                </a:moveTo>
                <a:lnTo>
                  <a:pt x="7573950" y="0"/>
                </a:lnTo>
                <a:lnTo>
                  <a:pt x="7573950" y="3573958"/>
                </a:lnTo>
                <a:lnTo>
                  <a:pt x="0" y="357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97458" y="2355712"/>
            <a:ext cx="6663632" cy="2259985"/>
          </a:xfrm>
          <a:custGeom>
            <a:avLst/>
            <a:gdLst/>
            <a:ahLst/>
            <a:cxnLst/>
            <a:rect r="r" b="b" t="t" l="l"/>
            <a:pathLst>
              <a:path h="2259985" w="6663632">
                <a:moveTo>
                  <a:pt x="0" y="0"/>
                </a:moveTo>
                <a:lnTo>
                  <a:pt x="6663632" y="0"/>
                </a:lnTo>
                <a:lnTo>
                  <a:pt x="6663632" y="2259985"/>
                </a:lnTo>
                <a:lnTo>
                  <a:pt x="0" y="225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55920"/>
            <a:ext cx="88883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Perspective Transformation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780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Module 1 - Speed Estimation: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37197" y="5086252"/>
            <a:ext cx="9176594" cy="469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432" indent="-275216" lvl="1">
              <a:lnSpc>
                <a:spcPts val="6373"/>
              </a:lnSpc>
              <a:buFont typeface="Arial"/>
              <a:buChar char="•"/>
            </a:pPr>
            <a:r>
              <a:rPr lang="en-US" b="true" sz="254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Real-World Mapping:</a:t>
            </a:r>
            <a:r>
              <a:rPr lang="en-US" sz="254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Converts pixel coordinates to a top-down (bird’s-eye) view to estimate real-world distances and object speeds accurately.</a:t>
            </a:r>
          </a:p>
          <a:p>
            <a:pPr algn="just" marL="550432" indent="-275216" lvl="1">
              <a:lnSpc>
                <a:spcPts val="6373"/>
              </a:lnSpc>
              <a:buFont typeface="Arial"/>
              <a:buChar char="•"/>
            </a:pPr>
            <a:r>
              <a:rPr lang="en-US" b="true" sz="254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Preserves Geometry:</a:t>
            </a:r>
            <a:r>
              <a:rPr lang="en-US" sz="254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Keeps straight lines and object positions intact, but not angles or sizes — useful for analyzing motion from different camera angles.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84924"/>
            <a:ext cx="9162533" cy="8300826"/>
          </a:xfrm>
          <a:custGeom>
            <a:avLst/>
            <a:gdLst/>
            <a:ahLst/>
            <a:cxnLst/>
            <a:rect r="r" b="b" t="t" l="l"/>
            <a:pathLst>
              <a:path h="8300826" w="9162533">
                <a:moveTo>
                  <a:pt x="0" y="0"/>
                </a:moveTo>
                <a:lnTo>
                  <a:pt x="9162533" y="0"/>
                </a:lnTo>
                <a:lnTo>
                  <a:pt x="9162533" y="8300827"/>
                </a:lnTo>
                <a:lnTo>
                  <a:pt x="0" y="8300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44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7712"/>
            <a:ext cx="888833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31356" y="1916739"/>
            <a:ext cx="6620833" cy="756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Uses recent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real-world positions (x, y)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of tracked objects to compute total displacement.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Calculates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Euclidean distance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between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consecutive positions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 measure distance travelled.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Computes time elapsed using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frame differences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video frames per second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(fps)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= (Total Distance / Time)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converted to km/h for accurate velocity estimation.</a:t>
            </a:r>
          </a:p>
          <a:p>
            <a:pPr algn="just">
              <a:lnSpc>
                <a:spcPts val="550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19999" y="1556332"/>
            <a:ext cx="9962924" cy="8094036"/>
          </a:xfrm>
          <a:custGeom>
            <a:avLst/>
            <a:gdLst/>
            <a:ahLst/>
            <a:cxnLst/>
            <a:rect r="r" b="b" t="t" l="l"/>
            <a:pathLst>
              <a:path h="8094036" w="9962924">
                <a:moveTo>
                  <a:pt x="0" y="0"/>
                </a:moveTo>
                <a:lnTo>
                  <a:pt x="9962925" y="0"/>
                </a:lnTo>
                <a:lnTo>
                  <a:pt x="9962925" y="8094035"/>
                </a:lnTo>
                <a:lnTo>
                  <a:pt x="0" y="8094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7712"/>
            <a:ext cx="888833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Helmet Detection Module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31356" y="2389601"/>
            <a:ext cx="6880197" cy="686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Detect helmets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 a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dedicated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 model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and extract bounding boxes with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centroids.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Associate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helmet centroids with persons and motorcycles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by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ec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if centr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ins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ide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their bounding boxes.</a:t>
            </a:r>
          </a:p>
          <a:p>
            <a:pPr algn="just" marL="475776" indent="-237888" lvl="1">
              <a:lnSpc>
                <a:spcPts val="5509"/>
              </a:lnSpc>
              <a:buFont typeface="Arial"/>
              <a:buChar char="•"/>
            </a:pP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Classify helmet status as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"Wearing Helmet"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"Helmet in Bike"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or </a:t>
            </a:r>
            <a:r>
              <a:rPr lang="en-US" b="true" sz="220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“No Helmet”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b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ase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on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ntroi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 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ati</a:t>
            </a:r>
            <a:r>
              <a:rPr lang="en-US" sz="220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on relative to person and bike boxes.</a:t>
            </a:r>
          </a:p>
          <a:p>
            <a:pPr algn="just">
              <a:lnSpc>
                <a:spcPts val="550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1589" y="1518232"/>
            <a:ext cx="7494637" cy="7740068"/>
          </a:xfrm>
          <a:custGeom>
            <a:avLst/>
            <a:gdLst/>
            <a:ahLst/>
            <a:cxnLst/>
            <a:rect r="r" b="b" t="t" l="l"/>
            <a:pathLst>
              <a:path h="7740068" w="7494637">
                <a:moveTo>
                  <a:pt x="0" y="0"/>
                </a:moveTo>
                <a:lnTo>
                  <a:pt x="7494637" y="0"/>
                </a:lnTo>
                <a:lnTo>
                  <a:pt x="7494637" y="7740068"/>
                </a:lnTo>
                <a:lnTo>
                  <a:pt x="0" y="774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5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7712"/>
            <a:ext cx="888833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12261" y="2248839"/>
            <a:ext cx="7499293" cy="596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588" indent="-259294" lvl="1">
              <a:lnSpc>
                <a:spcPts val="6004"/>
              </a:lnSpc>
              <a:buFont typeface="Arial"/>
              <a:buChar char="•"/>
            </a:pP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Utilized a </a:t>
            </a:r>
            <a:r>
              <a:rPr lang="en-US" b="true" sz="240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 dataset of 30 recorded videos, captured in-house,</a:t>
            </a: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dedicated to vehicle speed estimation.</a:t>
            </a:r>
          </a:p>
          <a:p>
            <a:pPr algn="just" marL="518588" indent="-259294" lvl="1">
              <a:lnSpc>
                <a:spcPts val="6004"/>
              </a:lnSpc>
              <a:buFont typeface="Arial"/>
              <a:buChar char="•"/>
            </a:pP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Employed the Kaggle</a:t>
            </a:r>
            <a:r>
              <a:rPr lang="en-US" b="true" sz="240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“Bike Helmet Detection Computer Vision Project” </a:t>
            </a: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dataset for</a:t>
            </a:r>
            <a:r>
              <a:rPr lang="en-US" b="true" sz="240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helmet detection, </a:t>
            </a: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supplemented with</a:t>
            </a:r>
            <a:r>
              <a:rPr lang="en-US" b="true" sz="240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manually collected images </a:t>
            </a:r>
            <a:r>
              <a:rPr lang="en-US" sz="240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 enhance model robustness.</a:t>
            </a:r>
          </a:p>
          <a:p>
            <a:pPr algn="just">
              <a:lnSpc>
                <a:spcPts val="600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54336" y="9474823"/>
            <a:ext cx="462914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4: Recorded Custom Dataset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301643" y="4238941"/>
            <a:ext cx="9684714" cy="150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59"/>
              </a:lnSpc>
              <a:spcBef>
                <a:spcPct val="0"/>
              </a:spcBef>
            </a:pPr>
            <a:r>
              <a:rPr lang="en-US" b="true" sz="7899">
                <a:solidFill>
                  <a:srgbClr val="0F466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Evaluation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708036" y="92964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881939" y="1684924"/>
            <a:ext cx="8524122" cy="7496387"/>
          </a:xfrm>
          <a:custGeom>
            <a:avLst/>
            <a:gdLst/>
            <a:ahLst/>
            <a:cxnLst/>
            <a:rect r="r" b="b" t="t" l="l"/>
            <a:pathLst>
              <a:path h="7496387" w="8524122">
                <a:moveTo>
                  <a:pt x="0" y="0"/>
                </a:moveTo>
                <a:lnTo>
                  <a:pt x="8524122" y="0"/>
                </a:lnTo>
                <a:lnTo>
                  <a:pt x="8524122" y="7496387"/>
                </a:lnTo>
                <a:lnTo>
                  <a:pt x="0" y="7496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97" r="0" b="-43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21629" y="9134475"/>
            <a:ext cx="524474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5: Perspective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6800" y="1332406"/>
            <a:ext cx="13490600" cy="7622189"/>
          </a:xfrm>
          <a:custGeom>
            <a:avLst/>
            <a:gdLst/>
            <a:ahLst/>
            <a:cxnLst/>
            <a:rect r="r" b="b" t="t" l="l"/>
            <a:pathLst>
              <a:path h="7622189" w="13490600">
                <a:moveTo>
                  <a:pt x="0" y="0"/>
                </a:moveTo>
                <a:lnTo>
                  <a:pt x="13490600" y="0"/>
                </a:lnTo>
                <a:lnTo>
                  <a:pt x="13490600" y="7622188"/>
                </a:lnTo>
                <a:lnTo>
                  <a:pt x="0" y="7622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521629" y="9134475"/>
            <a:ext cx="524474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6: Input for ROI and real world height and width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30743" y="23252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97880" y="9062039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00076" y="2498724"/>
            <a:ext cx="15735399" cy="614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7" indent="-313054" lvl="1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Road traffic management is becoming increasingly challenging with growing populations and congestion. Traditional traffic monitoring tools like radar and infrared sensors are easy to use, their high cost makes large-scale deployment challenging.</a:t>
            </a:r>
          </a:p>
          <a:p>
            <a:pPr algn="just">
              <a:lnSpc>
                <a:spcPts val="4929"/>
              </a:lnSpc>
            </a:pPr>
          </a:p>
          <a:p>
            <a:pPr algn="just" marL="626107" indent="-313054" lvl="1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Growing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urban traffic demands smarter systems that are both affordable and easy to implement across wide areas</a:t>
            </a:r>
          </a:p>
          <a:p>
            <a:pPr algn="just">
              <a:lnSpc>
                <a:spcPts val="4929"/>
              </a:lnSpc>
            </a:pPr>
          </a:p>
          <a:p>
            <a:pPr algn="just" marL="626107" indent="-313054" lvl="1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Advances in computer vision now offer powerful alternatives using only cameras, enabling real-time analysis without extra sensors.</a:t>
            </a:r>
          </a:p>
          <a:p>
            <a:pPr algn="just" marL="0" indent="0" lvl="0">
              <a:lnSpc>
                <a:spcPts val="492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9709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9143" y="2756529"/>
            <a:ext cx="4349714" cy="3078660"/>
          </a:xfrm>
          <a:custGeom>
            <a:avLst/>
            <a:gdLst/>
            <a:ahLst/>
            <a:cxnLst/>
            <a:rect r="r" b="b" t="t" l="l"/>
            <a:pathLst>
              <a:path h="3078660" w="4349714">
                <a:moveTo>
                  <a:pt x="0" y="0"/>
                </a:moveTo>
                <a:lnTo>
                  <a:pt x="4349714" y="0"/>
                </a:lnTo>
                <a:lnTo>
                  <a:pt x="4349714" y="3078660"/>
                </a:lnTo>
                <a:lnTo>
                  <a:pt x="0" y="307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4133" t="0" r="-8869" b="-974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1515" y="1684924"/>
            <a:ext cx="5376325" cy="6018691"/>
          </a:xfrm>
          <a:custGeom>
            <a:avLst/>
            <a:gdLst/>
            <a:ahLst/>
            <a:cxnLst/>
            <a:rect r="r" b="b" t="t" l="l"/>
            <a:pathLst>
              <a:path h="6018691" w="5376325">
                <a:moveTo>
                  <a:pt x="0" y="0"/>
                </a:moveTo>
                <a:lnTo>
                  <a:pt x="5376325" y="0"/>
                </a:lnTo>
                <a:lnTo>
                  <a:pt x="5376325" y="6018691"/>
                </a:lnTo>
                <a:lnTo>
                  <a:pt x="0" y="6018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1581" y="1515791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55356" y="8187074"/>
            <a:ext cx="586627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7:  Speed Estimated by pixel displacement using GFFT, Lucas Kanade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78960" y="8444249"/>
            <a:ext cx="524474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8: Estimated Speed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05131" y="8187074"/>
            <a:ext cx="464464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9:  Manual Measurement of the Road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7194" y="1028700"/>
            <a:ext cx="7331475" cy="7285203"/>
          </a:xfrm>
          <a:custGeom>
            <a:avLst/>
            <a:gdLst/>
            <a:ahLst/>
            <a:cxnLst/>
            <a:rect r="r" b="b" t="t" l="l"/>
            <a:pathLst>
              <a:path h="7285203" w="7331475">
                <a:moveTo>
                  <a:pt x="0" y="0"/>
                </a:moveTo>
                <a:lnTo>
                  <a:pt x="7331475" y="0"/>
                </a:lnTo>
                <a:lnTo>
                  <a:pt x="7331475" y="7285203"/>
                </a:lnTo>
                <a:lnTo>
                  <a:pt x="0" y="7285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70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708762"/>
            <a:ext cx="8523007" cy="5925078"/>
          </a:xfrm>
          <a:custGeom>
            <a:avLst/>
            <a:gdLst/>
            <a:ahLst/>
            <a:cxnLst/>
            <a:rect r="r" b="b" t="t" l="l"/>
            <a:pathLst>
              <a:path h="5925078" w="8523007">
                <a:moveTo>
                  <a:pt x="0" y="0"/>
                </a:moveTo>
                <a:lnTo>
                  <a:pt x="8523007" y="0"/>
                </a:lnTo>
                <a:lnTo>
                  <a:pt x="8523007" y="5925079"/>
                </a:lnTo>
                <a:lnTo>
                  <a:pt x="0" y="5925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43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86338" y="8422827"/>
            <a:ext cx="447318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10:  Speed Estimation using 4 Virtual Lines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97400" y="8422827"/>
            <a:ext cx="447318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11:  Speed Estimation using Perspective Transformation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7194" y="364441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21481"/>
            <a:ext cx="11301259" cy="5565870"/>
          </a:xfrm>
          <a:custGeom>
            <a:avLst/>
            <a:gdLst/>
            <a:ahLst/>
            <a:cxnLst/>
            <a:rect r="r" b="b" t="t" l="l"/>
            <a:pathLst>
              <a:path h="5565870" w="11301259">
                <a:moveTo>
                  <a:pt x="0" y="0"/>
                </a:moveTo>
                <a:lnTo>
                  <a:pt x="11301258" y="0"/>
                </a:lnTo>
                <a:lnTo>
                  <a:pt x="11301258" y="5565870"/>
                </a:lnTo>
                <a:lnTo>
                  <a:pt x="0" y="556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6375118"/>
            <a:ext cx="11301259" cy="3404504"/>
          </a:xfrm>
          <a:custGeom>
            <a:avLst/>
            <a:gdLst/>
            <a:ahLst/>
            <a:cxnLst/>
            <a:rect r="r" b="b" t="t" l="l"/>
            <a:pathLst>
              <a:path h="3404504" w="11301259">
                <a:moveTo>
                  <a:pt x="0" y="0"/>
                </a:moveTo>
                <a:lnTo>
                  <a:pt x="11301258" y="0"/>
                </a:lnTo>
                <a:lnTo>
                  <a:pt x="11301258" y="3404505"/>
                </a:lnTo>
                <a:lnTo>
                  <a:pt x="0" y="340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181" y="1684924"/>
            <a:ext cx="6665925" cy="7361022"/>
          </a:xfrm>
          <a:custGeom>
            <a:avLst/>
            <a:gdLst/>
            <a:ahLst/>
            <a:cxnLst/>
            <a:rect r="r" b="b" t="t" l="l"/>
            <a:pathLst>
              <a:path h="7361022" w="6665925">
                <a:moveTo>
                  <a:pt x="0" y="0"/>
                </a:moveTo>
                <a:lnTo>
                  <a:pt x="6665925" y="0"/>
                </a:lnTo>
                <a:lnTo>
                  <a:pt x="6665925" y="7361022"/>
                </a:lnTo>
                <a:lnTo>
                  <a:pt x="0" y="7361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37" b="-529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7685" y="1462989"/>
            <a:ext cx="5901111" cy="7361022"/>
          </a:xfrm>
          <a:custGeom>
            <a:avLst/>
            <a:gdLst/>
            <a:ahLst/>
            <a:cxnLst/>
            <a:rect r="r" b="b" t="t" l="l"/>
            <a:pathLst>
              <a:path h="7361022" w="5901111">
                <a:moveTo>
                  <a:pt x="0" y="0"/>
                </a:moveTo>
                <a:lnTo>
                  <a:pt x="5901111" y="0"/>
                </a:lnTo>
                <a:lnTo>
                  <a:pt x="5901111" y="7361022"/>
                </a:lnTo>
                <a:lnTo>
                  <a:pt x="0" y="7361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611721" y="9134475"/>
            <a:ext cx="447318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13: Helmet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6817" y="9315450"/>
            <a:ext cx="52661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12: Helmet Detection from height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7194" y="364441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Helmet Detection: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781978" y="2185160"/>
            <a:ext cx="12724044" cy="5916680"/>
          </a:xfrm>
          <a:custGeom>
            <a:avLst/>
            <a:gdLst/>
            <a:ahLst/>
            <a:cxnLst/>
            <a:rect r="r" b="b" t="t" l="l"/>
            <a:pathLst>
              <a:path h="5916680" w="12724044">
                <a:moveTo>
                  <a:pt x="0" y="0"/>
                </a:moveTo>
                <a:lnTo>
                  <a:pt x="12724044" y="0"/>
                </a:lnTo>
                <a:lnTo>
                  <a:pt x="12724044" y="5916680"/>
                </a:lnTo>
                <a:lnTo>
                  <a:pt x="0" y="5916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49936" y="7987540"/>
            <a:ext cx="9691737" cy="103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b="true" sz="251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Table 1:</a:t>
            </a:r>
            <a:r>
              <a:rPr lang="en-US" sz="251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Performance of the speed estimation module based on actual and estimated speeds with associated error 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Module Performance Evaluation: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219313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947848" y="1684924"/>
            <a:ext cx="8392303" cy="1910019"/>
          </a:xfrm>
          <a:custGeom>
            <a:avLst/>
            <a:gdLst/>
            <a:ahLst/>
            <a:cxnLst/>
            <a:rect r="r" b="b" t="t" l="l"/>
            <a:pathLst>
              <a:path h="1910019" w="8392303">
                <a:moveTo>
                  <a:pt x="0" y="0"/>
                </a:moveTo>
                <a:lnTo>
                  <a:pt x="8392304" y="0"/>
                </a:lnTo>
                <a:lnTo>
                  <a:pt x="8392304" y="1910019"/>
                </a:lnTo>
                <a:lnTo>
                  <a:pt x="0" y="191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3" r="0" b="-10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42891" y="4986395"/>
            <a:ext cx="11091011" cy="3727183"/>
          </a:xfrm>
          <a:custGeom>
            <a:avLst/>
            <a:gdLst/>
            <a:ahLst/>
            <a:cxnLst/>
            <a:rect r="r" b="b" t="t" l="l"/>
            <a:pathLst>
              <a:path h="3727183" w="11091011">
                <a:moveTo>
                  <a:pt x="0" y="0"/>
                </a:moveTo>
                <a:lnTo>
                  <a:pt x="11091011" y="0"/>
                </a:lnTo>
                <a:lnTo>
                  <a:pt x="11091011" y="3727183"/>
                </a:lnTo>
                <a:lnTo>
                  <a:pt x="0" y="3727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64444" y="3843395"/>
            <a:ext cx="575911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b="true" sz="24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Table 2: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Speed Estimation Error 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53580" y="8923128"/>
            <a:ext cx="826963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b="true" sz="24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Table 3: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 Performance Metrics for Helmet Detection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0058" y="679132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Module Performance Evaluation: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20312"/>
            <a:ext cx="16440640" cy="7979489"/>
            <a:chOff x="0" y="0"/>
            <a:chExt cx="4330045" cy="21015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0045" cy="2101594"/>
            </a:xfrm>
            <a:custGeom>
              <a:avLst/>
              <a:gdLst/>
              <a:ahLst/>
              <a:cxnLst/>
              <a:rect r="r" b="b" t="t" l="l"/>
              <a:pathLst>
                <a:path h="2101594" w="4330045">
                  <a:moveTo>
                    <a:pt x="24016" y="0"/>
                  </a:moveTo>
                  <a:lnTo>
                    <a:pt x="4306029" y="0"/>
                  </a:lnTo>
                  <a:cubicBezTo>
                    <a:pt x="4319293" y="0"/>
                    <a:pt x="4330045" y="10752"/>
                    <a:pt x="4330045" y="24016"/>
                  </a:cubicBezTo>
                  <a:lnTo>
                    <a:pt x="4330045" y="2077578"/>
                  </a:lnTo>
                  <a:cubicBezTo>
                    <a:pt x="4330045" y="2090842"/>
                    <a:pt x="4319293" y="2101594"/>
                    <a:pt x="4306029" y="2101594"/>
                  </a:cubicBezTo>
                  <a:lnTo>
                    <a:pt x="24016" y="2101594"/>
                  </a:lnTo>
                  <a:cubicBezTo>
                    <a:pt x="10752" y="2101594"/>
                    <a:pt x="0" y="2090842"/>
                    <a:pt x="0" y="2077578"/>
                  </a:cubicBezTo>
                  <a:lnTo>
                    <a:pt x="0" y="24016"/>
                  </a:lnTo>
                  <a:cubicBezTo>
                    <a:pt x="0" y="10752"/>
                    <a:pt x="10752" y="0"/>
                    <a:pt x="240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330045" cy="2225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1032659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4784" y="2324081"/>
            <a:ext cx="15858433" cy="72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7135" indent="-243568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1) M. Chen et al., “A Framework for Analyzing Traffic Congestion Using Deep Learning Techniques,” Applied Sciences, vol. 12, no. 3, pp. 1354, 2022. Available: https://www.mdpi.com/2076-3417/12/3/1354.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8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2) A. Bewley, Z. Ge, L. Ott, F. Ramos, and B. Upcroft, “Simple Online and Realtime Tracking,” in Proceedings of the 2016 IEEE International Conference on Image Processing (ICIP), Phoenix, AZ, USA, 2016, pp. 3464–3468. DOI: 10.1109/ICIP.2016.7533003.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8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3) T.-H. Wu, T.-W. Wang, and Y.-Q. Liu, “Real-Time Vehicle and Distance Detection Based on Improved Yolo v5 Network,” in 2021 IEEE 3rd World Symposium on Artificial Intelligence (WSAI), Taichung, Taiwan, 2021, pp. 1–5. DOI: 10.1109/WSAI51899.2021.9486316.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8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4) R. Ke, C. Liu, H. Yang, W. Sun, and Y. Wang, “Real-Time Traffic and Road Surveillance With Parallel Edge Intelligence,” IEEE Journal of Radio Frequency Identification, vol. 6, pp. 693–700, 2022. DOI: 10.1109/JRFID.2022.3211262.</a:t>
            </a:r>
          </a:p>
          <a:p>
            <a:pPr algn="just">
              <a:lnSpc>
                <a:spcPts val="3835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20312"/>
            <a:ext cx="16440640" cy="7979489"/>
            <a:chOff x="0" y="0"/>
            <a:chExt cx="4330045" cy="21015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0045" cy="2101594"/>
            </a:xfrm>
            <a:custGeom>
              <a:avLst/>
              <a:gdLst/>
              <a:ahLst/>
              <a:cxnLst/>
              <a:rect r="r" b="b" t="t" l="l"/>
              <a:pathLst>
                <a:path h="2101594" w="4330045">
                  <a:moveTo>
                    <a:pt x="24016" y="0"/>
                  </a:moveTo>
                  <a:lnTo>
                    <a:pt x="4306029" y="0"/>
                  </a:lnTo>
                  <a:cubicBezTo>
                    <a:pt x="4319293" y="0"/>
                    <a:pt x="4330045" y="10752"/>
                    <a:pt x="4330045" y="24016"/>
                  </a:cubicBezTo>
                  <a:lnTo>
                    <a:pt x="4330045" y="2077578"/>
                  </a:lnTo>
                  <a:cubicBezTo>
                    <a:pt x="4330045" y="2090842"/>
                    <a:pt x="4319293" y="2101594"/>
                    <a:pt x="4306029" y="2101594"/>
                  </a:cubicBezTo>
                  <a:lnTo>
                    <a:pt x="24016" y="2101594"/>
                  </a:lnTo>
                  <a:cubicBezTo>
                    <a:pt x="10752" y="2101594"/>
                    <a:pt x="0" y="2090842"/>
                    <a:pt x="0" y="2077578"/>
                  </a:cubicBezTo>
                  <a:lnTo>
                    <a:pt x="0" y="24016"/>
                  </a:lnTo>
                  <a:cubicBezTo>
                    <a:pt x="0" y="10752"/>
                    <a:pt x="10752" y="0"/>
                    <a:pt x="240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330045" cy="2225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99709"/>
            <a:ext cx="1032659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4784" y="2510785"/>
            <a:ext cx="15858433" cy="577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5"/>
              </a:lnSpc>
            </a:pPr>
          </a:p>
          <a:p>
            <a:pPr algn="just" marL="487135" indent="-243567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5) K. Sangsuwan and M. Ekpanyapong, “Video-Based Vehicle Speed Estimation Using Speed Measurement Metrics,” IEEE Access, vol. 12, pp. 4845–4859, Jan. 2024. DOI: 10.1109/ACCESS.2024.3350381.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7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6) M. Tahir, Y. Qiao, N. Kanwal, B. Lee, and M. N. Asghar, “Real-Time Event-Driven Road Traffic Monitoring System Using CCTV Video Analytics,” IEEE Access, vol. 11, pp. 139097–139110, Dec. 2023. DOI: 10.1109/ACCESS.2023.3340144.</a:t>
            </a:r>
          </a:p>
          <a:p>
            <a:pPr algn="just">
              <a:lnSpc>
                <a:spcPts val="3835"/>
              </a:lnSpc>
            </a:pPr>
          </a:p>
          <a:p>
            <a:pPr algn="just" marL="487135" indent="-243567" lvl="1">
              <a:lnSpc>
                <a:spcPts val="3835"/>
              </a:lnSpc>
              <a:buFont typeface="Arial"/>
              <a:buChar char="•"/>
            </a:pPr>
            <a:r>
              <a:rPr lang="en-US" b="true" sz="2256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7) E. Güney, C. Bayılmış, and B. Çakan, “An Implementation of Real-Time Traffic Signs and Road Objects Detection Based on Mobile GPU Platforms,” IEEE Access, vol. 10, pp. 86191–86203, Aug. 2022. DOI: 10.1109/ACCESS.2022.3198954.</a:t>
            </a:r>
          </a:p>
          <a:p>
            <a:pPr algn="just">
              <a:lnSpc>
                <a:spcPts val="3835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30743" y="23252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97880" y="92964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70646" y="2441817"/>
            <a:ext cx="15388654" cy="652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Objective: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To Propose a system for Surveillance in Real-Time using the YOLO for detecting the objects and estimate speed and detect helmet compliance using only a camera sensor</a:t>
            </a:r>
          </a:p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Challenges</a:t>
            </a: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algn="just" marL="1252215" indent="-417405" lvl="2">
              <a:lnSpc>
                <a:spcPts val="5799"/>
              </a:lnSpc>
              <a:buFont typeface="Arial"/>
              <a:buChar char="⚬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Calibrate the video feed for accurate analysis.</a:t>
            </a:r>
          </a:p>
          <a:p>
            <a:pPr algn="just" marL="1252215" indent="-417405" lvl="2">
              <a:lnSpc>
                <a:spcPts val="5799"/>
              </a:lnSpc>
              <a:buFont typeface="Arial"/>
              <a:buChar char="⚬"/>
            </a:pP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Consi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stency in Object Detection and Tracking Across Frames</a:t>
            </a:r>
          </a:p>
          <a:p>
            <a:pPr algn="just">
              <a:lnSpc>
                <a:spcPts val="5799"/>
              </a:lnSpc>
            </a:pPr>
          </a:p>
          <a:p>
            <a:pPr algn="just">
              <a:lnSpc>
                <a:spcPts val="5799"/>
              </a:lnSpc>
            </a:pPr>
          </a:p>
          <a:p>
            <a:pPr algn="just" marL="0" indent="0" lvl="0">
              <a:lnSpc>
                <a:spcPts val="57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9709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Definition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4384" y="1529349"/>
          <a:ext cx="16714312" cy="8212394"/>
        </p:xfrm>
        <a:graphic>
          <a:graphicData uri="http://schemas.openxmlformats.org/drawingml/2006/table">
            <a:tbl>
              <a:tblPr/>
              <a:tblGrid>
                <a:gridCol w="1251403"/>
                <a:gridCol w="3707974"/>
                <a:gridCol w="3105888"/>
                <a:gridCol w="4064317"/>
                <a:gridCol w="4584731"/>
              </a:tblGrid>
              <a:tr h="8672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S.NO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TITLE OF THE 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AUTHOR AND JOURNAL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DB3"/>
                    </a:solidFill>
                  </a:tcPr>
                </a:tc>
              </a:tr>
              <a:tr h="4034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1)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Video-Based Vehicle Speed Estimation Using Speed Measurement Metrics,</a:t>
                      </a:r>
                      <a:endParaRPr lang="en-US" sz="1100"/>
                    </a:p>
                    <a:p>
                      <a:pPr algn="l">
                        <a:lnSpc>
                          <a:spcPts val="2880"/>
                        </a:lnSpc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IEEE Access, Vol. 12, 2024​</a:t>
                      </a:r>
                    </a:p>
                    <a:p>
                      <a:pPr algn="l">
                        <a:lnSpc>
                          <a:spcPts val="28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Sangsuwan and Ekpanyapong, IEEE Access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YOLOv3 detects vehicles, DeepSORT tracks them, and Lucas-Kanade optical flow estimates speed by measuring time taken to cross virtual lines; tested on 813 vehicles achieving MAE of 3.38 km/h and RMSE of 4.69 km/h.</a:t>
                      </a:r>
                      <a:endParaRPr lang="en-US" sz="1100"/>
                    </a:p>
                    <a:p>
                      <a:pPr algn="l">
                        <a:lnSpc>
                          <a:spcPts val="28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8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160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Accuracy depends on camera setup and is affected by occlusions and dense traffic conditions.</a:t>
                      </a:r>
                      <a:endParaRPr lang="en-US" sz="1100"/>
                    </a:p>
                    <a:p>
                      <a:pPr algn="l" marL="345441" indent="-172721" lvl="1">
                        <a:lnSpc>
                          <a:spcPts val="2880"/>
                        </a:lnSpc>
                        <a:buFont typeface="Arial"/>
                        <a:buChar char="•"/>
                      </a:pPr>
                      <a:r>
                        <a:rPr lang="en-US" b="true" sz="160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Performance is limited by video fram</a:t>
                      </a:r>
                      <a:r>
                        <a:rPr lang="en-US" b="true" sz="1600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e rate and resolution; the added neural network increases training complexity.</a:t>
                      </a:r>
                    </a:p>
                    <a:p>
                      <a:pPr algn="l">
                        <a:lnSpc>
                          <a:spcPts val="28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10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2)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Video-Based Vehicle Speed Estimation Using Speed Measurement Metrics,</a:t>
                      </a:r>
                      <a:endParaRPr lang="en-US" sz="1100"/>
                    </a:p>
                    <a:p>
                      <a:pPr algn="l">
                        <a:lnSpc>
                          <a:spcPts val="2880"/>
                        </a:lnSpc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IEEE Access, Vol. 12, 2024​</a:t>
                      </a:r>
                    </a:p>
                    <a:p>
                      <a:pPr algn="l">
                        <a:lnSpc>
                          <a:spcPts val="28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Keattisak Sangsuwan, Mongkol Ekpanyapong</a:t>
                      </a:r>
                      <a:endParaRPr lang="en-US" sz="1100"/>
                    </a:p>
                    <a:p>
                      <a:pPr algn="l">
                        <a:lnSpc>
                          <a:spcPts val="2880"/>
                        </a:lnSpc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2024</a:t>
                      </a:r>
                    </a:p>
                    <a:p>
                      <a:pPr algn="l">
                        <a:lnSpc>
                          <a:spcPts val="28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The YOLOv8n-ASF-DH model improves helmet detection by adding Triplet Attention for small targets, ASF for better multi-scale feature fusion, and Dynamic Head to enhance feature weighting.</a:t>
                      </a: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It uses Focal-EIoU loss for balanced training.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80"/>
                        </a:lnSpc>
                        <a:defRPr/>
                      </a:pPr>
                      <a:r>
                        <a:rPr lang="en-US" sz="1600" b="true">
                          <a:solidFill>
                            <a:srgbClr val="000000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Although the YOLOv8n-ASF-DH model improves feature extraction with attention mechanisms, it remains sensitive to environmental variations such as lighting and weather, which can affect detection reliability.</a:t>
                      </a:r>
                      <a:endParaRPr lang="en-US" sz="1100"/>
                    </a:p>
                    <a:p>
                      <a:pPr algn="l">
                        <a:lnSpc>
                          <a:spcPts val="288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4384" y="609234"/>
            <a:ext cx="14072064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0"/>
              </a:lnSpc>
              <a:spcBef>
                <a:spcPct val="0"/>
              </a:spcBef>
            </a:pPr>
            <a:r>
              <a:rPr lang="en-US" b="true" sz="5400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Literature Survey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30743" y="2325277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97880" y="92964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70646" y="2830102"/>
            <a:ext cx="15388654" cy="579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Detection &amp; Tracking: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Uses YOLO for vehicle and rider detection, and DeepSORT for identity-preserving tracking across frames using appearance and motion cues.</a:t>
            </a:r>
          </a:p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Speed Estimation</a:t>
            </a: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Applies perspective transformation for real-world distance mapping. Enhances accuracy using Good Features to Track and Lucas-Kanade optical flow for refined motion estimation.</a:t>
            </a:r>
          </a:p>
          <a:p>
            <a:pPr algn="just" marL="626107" indent="-313054" lvl="1">
              <a:lnSpc>
                <a:spcPts val="5799"/>
              </a:lnSpc>
              <a:buAutoNum type="arabicPeriod" startAt="1"/>
            </a:pPr>
            <a:r>
              <a:rPr lang="en-US" b="true" sz="28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Helmet Detection Module:</a:t>
            </a:r>
            <a:r>
              <a:rPr lang="en-US" sz="2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Integrates a custom-trained YOLO model to classify helmet usage in detected riders.</a:t>
            </a:r>
          </a:p>
          <a:p>
            <a:pPr algn="just" marL="0" indent="0" lvl="0">
              <a:lnSpc>
                <a:spcPts val="57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9709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Proposed 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194946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99588" y="1280747"/>
            <a:ext cx="13688825" cy="8760848"/>
          </a:xfrm>
          <a:custGeom>
            <a:avLst/>
            <a:gdLst/>
            <a:ahLst/>
            <a:cxnLst/>
            <a:rect r="r" b="b" t="t" l="l"/>
            <a:pathLst>
              <a:path h="8760848" w="13688825">
                <a:moveTo>
                  <a:pt x="0" y="0"/>
                </a:moveTo>
                <a:lnTo>
                  <a:pt x="13688824" y="0"/>
                </a:lnTo>
                <a:lnTo>
                  <a:pt x="13688824" y="8760848"/>
                </a:lnTo>
                <a:lnTo>
                  <a:pt x="0" y="876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8185" y="114252"/>
            <a:ext cx="8115300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i="true" b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System Architecture </a:t>
            </a:r>
          </a:p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350742" y="6805295"/>
            <a:ext cx="11893356" cy="2453005"/>
          </a:xfrm>
          <a:custGeom>
            <a:avLst/>
            <a:gdLst/>
            <a:ahLst/>
            <a:cxnLst/>
            <a:rect r="r" b="b" t="t" l="l"/>
            <a:pathLst>
              <a:path h="2453005" w="11893356">
                <a:moveTo>
                  <a:pt x="0" y="0"/>
                </a:moveTo>
                <a:lnTo>
                  <a:pt x="11893355" y="0"/>
                </a:lnTo>
                <a:lnTo>
                  <a:pt x="11893355" y="2453005"/>
                </a:lnTo>
                <a:lnTo>
                  <a:pt x="0" y="245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YOLO - You Only Look Once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0549" y="2167255"/>
            <a:ext cx="15926533" cy="317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YOLO (You Only Look Once) is a deep learning-based single-stage object detector that detects objects in real time by simultaneously predicting bounding boxes and class probabilities from the entire image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YOLO is fast and efficient for real-time object detection, processing the entire image in one pass.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3008" y="9474823"/>
            <a:ext cx="45219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1: Input and Output of YOLO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Deep-SORT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0549" y="2376805"/>
            <a:ext cx="15926533" cy="480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DeepSORT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(Deep Simple Online and Realtime) applies a moving average-based Kalman Filter to smooth object trajectories and reduce noise in motion estimation.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Consistent Identity Assignment :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It assigns and maintains a unique tracking ID for each detected object across frames, ensuring identity consistency even through partial occlusions.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State Prediction for Robust Tracking 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Kalman Filter predicts the next state (position and velocity) of each object, allowing the tracker to handle missed detections or temporary losses.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50549" y="2124709"/>
            <a:ext cx="9116511" cy="644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Feature Point Detection: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Shi-Tomasi Good Features to Track algorithm identifies strong corner-like points in an image that are ideal for tracking due to their high contrast and spatial variation.</a:t>
            </a:r>
          </a:p>
          <a:p>
            <a:pPr algn="l" marL="561339" indent="-280669" lvl="1">
              <a:lnSpc>
                <a:spcPts val="6499"/>
              </a:lnSpc>
              <a:buFont typeface="Arial"/>
              <a:buChar char="•"/>
            </a:pPr>
            <a:r>
              <a:rPr lang="en-US" b="true" sz="2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Robust Motion Estimation: </a:t>
            </a: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These points are highly stable across frames, making them suitable for motion tracking techniques like Lucas-Kanade optical flow, which estimates how these features move over time.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01301" y="1513474"/>
            <a:ext cx="3592733" cy="7504619"/>
          </a:xfrm>
          <a:custGeom>
            <a:avLst/>
            <a:gdLst/>
            <a:ahLst/>
            <a:cxnLst/>
            <a:rect r="r" b="b" t="t" l="l"/>
            <a:pathLst>
              <a:path h="7504619" w="3592733">
                <a:moveTo>
                  <a:pt x="0" y="0"/>
                </a:moveTo>
                <a:lnTo>
                  <a:pt x="3592733" y="0"/>
                </a:lnTo>
                <a:lnTo>
                  <a:pt x="3592733" y="7504619"/>
                </a:lnTo>
                <a:lnTo>
                  <a:pt x="0" y="7504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2" t="0" r="-179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1989"/>
            <a:ext cx="888833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Shi-Tomasi Good Features to Track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00972" y="8894268"/>
            <a:ext cx="475832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Fig 2: Keypoints Detected Using Good Features to Track (GFTT)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DAGneowjoMw</dc:identifier>
  <dcterms:modified xsi:type="dcterms:W3CDTF">2011-08-01T06:04:30Z</dcterms:modified>
  <cp:revision>1</cp:revision>
  <dc:title>Copy of White Blue Simple Modern Enhancing Sales Strategy Presentation</dc:title>
</cp:coreProperties>
</file>